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2"/>
  </p:notesMasterIdLst>
  <p:sldIdLst>
    <p:sldId id="256" r:id="rId3"/>
    <p:sldId id="257" r:id="rId4"/>
    <p:sldId id="271" r:id="rId5"/>
    <p:sldId id="275" r:id="rId6"/>
    <p:sldId id="258" r:id="rId7"/>
    <p:sldId id="272" r:id="rId8"/>
    <p:sldId id="276" r:id="rId9"/>
    <p:sldId id="259" r:id="rId10"/>
    <p:sldId id="273" r:id="rId11"/>
    <p:sldId id="260" r:id="rId12"/>
    <p:sldId id="274" r:id="rId13"/>
    <p:sldId id="277" r:id="rId14"/>
    <p:sldId id="269" r:id="rId15"/>
    <p:sldId id="268" r:id="rId16"/>
    <p:sldId id="279" r:id="rId17"/>
    <p:sldId id="267" r:id="rId18"/>
    <p:sldId id="281" r:id="rId19"/>
    <p:sldId id="280" r:id="rId20"/>
    <p:sldId id="270" r:id="rId21"/>
  </p:sldIdLst>
  <p:sldSz cx="9144000" cy="5143500" type="screen16x9"/>
  <p:notesSz cx="6858000" cy="9144000"/>
  <p:embeddedFontLst>
    <p:embeddedFont>
      <p:font typeface="Bebas Neue" panose="02020500000000000000" charset="0"/>
      <p:regular r:id="rId23"/>
    </p:embeddedFont>
    <p:embeddedFont>
      <p:font typeface="Karla" pitchFamily="2" charset="0"/>
      <p:regular r:id="rId24"/>
      <p:bold r:id="rId25"/>
      <p:italic r:id="rId26"/>
      <p:boldItalic r:id="rId26"/>
    </p:embeddedFont>
    <p:embeddedFont>
      <p:font typeface="Rubik Black" panose="02020500000000000000" charset="-79"/>
      <p:bold r:id="rId23"/>
      <p:italic r:id="rId27"/>
      <p:boldItalic r:id="rId23"/>
    </p:embeddedFont>
    <p:embeddedFont>
      <p:font typeface="微軟正黑體" panose="020B0604030504040204" pitchFamily="34" charset="-120"/>
      <p:regular r:id="rId28"/>
      <p:bold r:id="rId29"/>
    </p:embeddedFont>
    <p:embeddedFont>
      <p:font typeface="微軟正黑體" panose="020B0604030504040204" pitchFamily="34" charset="-12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9" autoAdjust="0"/>
    <p:restoredTop sz="88363" autoAdjust="0"/>
  </p:normalViewPr>
  <p:slideViewPr>
    <p:cSldViewPr snapToGrid="0">
      <p:cViewPr varScale="1">
        <p:scale>
          <a:sx n="88" d="100"/>
          <a:sy n="88" d="100"/>
        </p:scale>
        <p:origin x="79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27e5bc751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a27e5bc751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48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a27e5bc751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a27e5bc751_2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281b959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281b959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281b959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281b959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19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281b959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281b959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281b959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281b959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3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149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a27e5bc751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a27e5bc751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99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27e5bc751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a27e5bc751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41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73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79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6" name="Google Shape;56;p1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57;p1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8" name="Google Shape;58;p1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9" name="Google Shape;59;p1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0" name="Google Shape;60;p1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1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62" name="Google Shape;62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4" name="Google Shape;64;p1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6" name="Google Shape;66;p14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67" name="Google Shape;67;p14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14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" name="Google Shape;70;p14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1" name="Google Shape;71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" name="Google Shape;72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3" name="Google Shape;73;p14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" name="Google Shape;74;p14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14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5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81" name="Google Shape;81;p15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15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83" name="Google Shape;83;p15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" name="Google Shape;84;p15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5" name="Google Shape;85;p15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86" name="Google Shape;86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8" name="Google Shape;88;p15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9" name="Google Shape;89;p15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96" name="Google Shape;96;p1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97;p1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98" name="Google Shape;98;p1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99" name="Google Shape;99;p1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0" name="Google Shape;100;p1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" name="Google Shape;101;p1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4" name="Google Shape;104;p1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1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1" name="Google Shape;111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13" name="Google Shape;113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14" name="Google Shape;114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5" name="Google Shape;115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6" name="Google Shape;116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7" name="Google Shape;117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" name="Google Shape;118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9" name="Google Shape;119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0" name="Google Shape;120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29" name="Google Shape;129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1" name="Google Shape;131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32" name="Google Shape;132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3" name="Google Shape;133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4" name="Google Shape;134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5" name="Google Shape;135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" name="Google Shape;136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7" name="Google Shape;137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8" name="Google Shape;138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9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143" name="Google Shape;14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" name="Google Shape;14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47" name="Google Shape;14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" name="Google Shape;14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9" name="Google Shape;14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0" name="Google Shape;15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2" name="Google Shape;152;p19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53" name="Google Shape;15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55" name="Google Shape;15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" name="Google Shape;15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7" name="Google Shape;15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8" name="Google Shape;15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9" name="Google Shape;15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0" name="Google Shape;16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0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67" name="Google Shape;16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69" name="Google Shape;16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0" name="Google Shape;17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1" name="Google Shape;17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2" name="Google Shape;17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" name="Google Shape;17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4" name="Google Shape;17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5" name="Google Shape;17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6" name="Google Shape;176;p20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77" name="Google Shape;17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7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79" name="Google Shape;17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0" name="Google Shape;18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1" name="Google Shape;18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82" name="Google Shape;18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" name="Google Shape;18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4" name="Google Shape;18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5" name="Google Shape;18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1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90" name="Google Shape;19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92" name="Google Shape;19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" name="Google Shape;19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94" name="Google Shape;19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5" name="Google Shape;19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" name="Google Shape;19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7" name="Google Shape;19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8" name="Google Shape;19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9" name="Google Shape;199;p21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00" name="Google Shape;20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02" name="Google Shape;20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4" name="Google Shape;20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05" name="Google Shape;20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" name="Google Shape;20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07" name="Google Shape;20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8" name="Google Shape;20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16" name="Google Shape;216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18" name="Google Shape;218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9" name="Google Shape;219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0" name="Google Shape;220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2" name="Google Shape;222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3" name="Google Shape;223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5" name="Google Shape;225;p23"/>
          <p:cNvSpPr txBox="1">
            <a:spLocks noGrp="1"/>
          </p:cNvSpPr>
          <p:nvPr>
            <p:ph type="title" hasCustomPrompt="1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1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1" name="Google Shape;231;p2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3" name="Google Shape;233;p2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4" name="Google Shape;234;p2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5" name="Google Shape;235;p2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6" name="Google Shape;236;p2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37" name="Google Shape;237;p2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" name="Google Shape;238;p2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39" name="Google Shape;239;p2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0" name="Google Shape;240;p2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2" name="Google Shape;252;p25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6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57" name="Google Shape;25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0" name="Google Shape;26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61" name="Google Shape;26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2" name="Google Shape;26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26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64" name="Google Shape;26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5" name="Google Shape;26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6" name="Google Shape;266;p26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67" name="Google Shape;26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69" name="Google Shape;26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0" name="Google Shape;27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1" name="Google Shape;27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2" name="Google Shape;27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3" name="Google Shape;27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74" name="Google Shape;27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5" name="Google Shape;27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1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1" name="Google Shape;281;p2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2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3" name="Google Shape;283;p2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4" name="Google Shape;284;p2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5" name="Google Shape;285;p2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6" name="Google Shape;286;p2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7" name="Google Shape;287;p2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2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9" name="Google Shape;289;p2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2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1" name="Google Shape;291;p27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8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95" name="Google Shape;295;p28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97" name="Google Shape;297;p28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28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99" name="Google Shape;299;p2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300;p2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01" name="Google Shape;301;p28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2" name="Google Shape;302;p28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28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04" name="Google Shape;304;p28"/>
          <p:cNvSpPr txBox="1">
            <a:spLocks noGrp="1"/>
          </p:cNvSpPr>
          <p:nvPr>
            <p:ph type="subTitle" idx="1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AND_TWO_COLUMNS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9" name="Google Shape;309;p2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11" name="Google Shape;311;p2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12" name="Google Shape;312;p2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3" name="Google Shape;313;p2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4" name="Google Shape;314;p2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15" name="Google Shape;315;p2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6" name="Google Shape;316;p2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17" name="Google Shape;317;p2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2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9" name="Google Shape;319;p29"/>
          <p:cNvSpPr txBox="1">
            <a:spLocks noGrp="1"/>
          </p:cNvSpPr>
          <p:nvPr>
            <p:ph type="subTitle" idx="1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>
            <a:spLocks noGrp="1"/>
          </p:cNvSpPr>
          <p:nvPr>
            <p:ph type="pic" idx="2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5" name="Google Shape;325;p3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3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7" name="Google Shape;327;p3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8" name="Google Shape;328;p3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29" name="Google Shape;329;p3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0" name="Google Shape;330;p3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31" name="Google Shape;331;p3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332;p3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33" name="Google Shape;333;p3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4" name="Google Shape;334;p3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3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5" name="Google Shape;345;p3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3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7" name="Google Shape;347;p3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8" name="Google Shape;348;p3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9" name="Google Shape;349;p3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0" name="Google Shape;350;p3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51" name="Google Shape;351;p3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Google Shape;352;p3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Google Shape;353;p3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Google Shape;354;p3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5" name="Google Shape;355;p3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5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5" name="Google Shape;365;p3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3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67" name="Google Shape;367;p3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68" name="Google Shape;368;p3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69" name="Google Shape;369;p3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70" name="Google Shape;370;p3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1" name="Google Shape;371;p3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2" name="Google Shape;372;p3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73" name="Google Shape;373;p3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4" name="Google Shape;374;p3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7" name="Google Shape;377;p32"/>
          <p:cNvSpPr txBox="1">
            <a:spLocks noGrp="1"/>
          </p:cNvSpPr>
          <p:nvPr>
            <p:ph type="subTitle" idx="2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2"/>
          <p:cNvSpPr txBox="1">
            <a:spLocks noGrp="1"/>
          </p:cNvSpPr>
          <p:nvPr>
            <p:ph type="subTitle" idx="3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ubTitle" idx="4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subTitle" idx="5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2"/>
          <p:cNvSpPr txBox="1">
            <a:spLocks noGrp="1"/>
          </p:cNvSpPr>
          <p:nvPr>
            <p:ph type="subTitle" idx="6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2" name="Google Shape;382;p32"/>
          <p:cNvSpPr txBox="1">
            <a:spLocks noGrp="1"/>
          </p:cNvSpPr>
          <p:nvPr>
            <p:ph type="subTitle" idx="7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3" name="Google Shape;383;p32"/>
          <p:cNvSpPr txBox="1">
            <a:spLocks noGrp="1"/>
          </p:cNvSpPr>
          <p:nvPr>
            <p:ph type="subTitle" idx="8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3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87" name="Google Shape;387;p3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3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89" name="Google Shape;389;p3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90" name="Google Shape;390;p3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91" name="Google Shape;391;p3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2" name="Google Shape;392;p3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3" name="Google Shape;393;p3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3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5" name="Google Shape;395;p3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6" name="Google Shape;396;p3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1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subTitle" idx="2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3"/>
          <p:cNvSpPr txBox="1">
            <a:spLocks noGrp="1"/>
          </p:cNvSpPr>
          <p:nvPr>
            <p:ph type="subTitle" idx="3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ubTitle" idx="4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subTitle" idx="5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subTitle" idx="6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33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33"/>
          <p:cNvSpPr txBox="1">
            <a:spLocks noGrp="1"/>
          </p:cNvSpPr>
          <p:nvPr>
            <p:ph type="subTitle" idx="9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33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33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413" name="Google Shape;413;p3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415" name="Google Shape;415;p3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416" name="Google Shape;416;p3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7" name="Google Shape;417;p3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8" name="Google Shape;418;p3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9" name="Google Shape;419;p3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3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21" name="Google Shape;421;p3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" name="Google Shape;422;p3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23" name="Google Shape;423;p34"/>
          <p:cNvSpPr txBox="1">
            <a:spLocks noGrp="1"/>
          </p:cNvSpPr>
          <p:nvPr>
            <p:ph type="title" hasCustomPrompt="1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4" name="Google Shape;424;p34"/>
          <p:cNvSpPr txBox="1">
            <a:spLocks noGrp="1"/>
          </p:cNvSpPr>
          <p:nvPr>
            <p:ph type="subTitle" idx="1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4"/>
          <p:cNvSpPr txBox="1">
            <a:spLocks noGrp="1"/>
          </p:cNvSpPr>
          <p:nvPr>
            <p:ph type="title" idx="2" hasCustomPrompt="1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3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4"/>
          <p:cNvSpPr txBox="1">
            <a:spLocks noGrp="1"/>
          </p:cNvSpPr>
          <p:nvPr>
            <p:ph type="title" idx="4" hasCustomPrompt="1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5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5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432" name="Google Shape;432;p35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35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434" name="Google Shape;434;p35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35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36" name="Google Shape;436;p3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7" name="Google Shape;437;p3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8" name="Google Shape;438;p35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9" name="Google Shape;439;p35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35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1" name="Google Shape;441;p35"/>
          <p:cNvSpPr txBox="1">
            <a:spLocks noGrp="1"/>
          </p:cNvSpPr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2" name="Google Shape;442;p35"/>
          <p:cNvSpPr txBox="1">
            <a:spLocks noGrp="1"/>
          </p:cNvSpPr>
          <p:nvPr>
            <p:ph type="subTitle" idx="1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hyperlink" Target="https://github.com/JFY1104/Multimedia_Project.git" TargetMode="Externa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2489250" y="1429052"/>
            <a:ext cx="41655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驗證碼解析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8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38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55" name="Google Shape;455;p38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" name="Google Shape;456;p38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57" name="Google Shape;457;p38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8" name="Google Shape;458;p38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9" name="Google Shape;459;p38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5" name="Google Shape;465;p38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38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67" name="Google Shape;467;p38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70" name="Google Shape;470;p38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8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73" name="Google Shape;473;p38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4" name="Google Shape;474;p38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75" name="Google Shape;475;p38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8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7" name="Google Shape;477;p38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78" name="Google Shape;478;p38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80" name="Google Shape;480;p38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1" name="Google Shape;481;p38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82" name="Google Shape;482;p38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4" name="Google Shape;484;p38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5" name="Google Shape;485;p38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38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89" name="Google Shape;489;p38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1" name="Google Shape;491;p38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92" name="Google Shape;492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38"/>
          <p:cNvSpPr txBox="1"/>
          <p:nvPr/>
        </p:nvSpPr>
        <p:spPr>
          <a:xfrm>
            <a:off x="3406050" y="2423375"/>
            <a:ext cx="271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410411804 張哲誠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410410632 李哲緯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410411747 賴柏樟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企管系 409610242 徐欣瑜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企管系 409610366 洪若庭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A72DEC-18B0-F7E4-1088-00F0A388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59" y="1478215"/>
            <a:ext cx="4116750" cy="8572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134F27-E894-C5AC-9955-9063AE3F4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59" y="2911414"/>
            <a:ext cx="3363395" cy="8370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1DC9B9D-9BB5-2ABB-3D30-1672D5556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951" y="2155655"/>
            <a:ext cx="2000529" cy="9526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D200665-94A1-CA2B-75D4-4A793B4D1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51" y="3577328"/>
            <a:ext cx="2010056" cy="94310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42C1DE9-0E1E-1F78-F783-FCED689E8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51" y="873272"/>
            <a:ext cx="1981372" cy="9449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552DBA-0EFF-B8CC-4C4B-D11C8CA5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" y="1066450"/>
            <a:ext cx="5395041" cy="8731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78FB68B-E43C-DC29-5500-296E46D7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021" y="2727615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9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圖形化使用者介面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304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Arial"/>
                <a:ea typeface="Arial"/>
                <a:cs typeface="Arial"/>
                <a:sym typeface="Arial"/>
              </a:rPr>
              <a:t>實際操作影片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2023-12-26 00-07-33 - Trim">
            <a:hlinkClick r:id="" action="ppaction://media"/>
            <a:extLst>
              <a:ext uri="{FF2B5EF4-FFF2-40B4-BE49-F238E27FC236}">
                <a16:creationId xmlns:a16="http://schemas.microsoft.com/office/drawing/2014/main" id="{EEC81528-D59D-07D9-E697-C42BEEA54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5073" y="1417325"/>
            <a:ext cx="5153853" cy="3221158"/>
          </a:xfrm>
          <a:prstGeom prst="rect">
            <a:avLst/>
          </a:prstGeom>
        </p:spPr>
      </p:pic>
      <p:sp>
        <p:nvSpPr>
          <p:cNvPr id="2" name="Google Shape;668;p50">
            <a:extLst>
              <a:ext uri="{FF2B5EF4-FFF2-40B4-BE49-F238E27FC236}">
                <a16:creationId xmlns:a16="http://schemas.microsoft.com/office/drawing/2014/main" id="{2A24B184-779F-EAFC-D040-5C3378646069}"/>
              </a:ext>
            </a:extLst>
          </p:cNvPr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A0961FE-9DC4-934E-940D-EEECCE580815}"/>
              </a:ext>
            </a:extLst>
          </p:cNvPr>
          <p:cNvGrpSpPr/>
          <p:nvPr/>
        </p:nvGrpSpPr>
        <p:grpSpPr>
          <a:xfrm>
            <a:off x="1155986" y="1357700"/>
            <a:ext cx="2736012" cy="1336845"/>
            <a:chOff x="1155986" y="1533339"/>
            <a:chExt cx="2736012" cy="133684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8DC3C7C-4157-257F-6A22-802EC977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986" y="1841116"/>
              <a:ext cx="2736012" cy="1029068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5F988EE-7E35-DDBF-A314-E95C33D7A888}"/>
                </a:ext>
              </a:extLst>
            </p:cNvPr>
            <p:cNvSpPr txBox="1"/>
            <p:nvPr/>
          </p:nvSpPr>
          <p:spPr>
            <a:xfrm>
              <a:off x="1155986" y="1533339"/>
              <a:ext cx="1158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主視窗設置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F81312B-809C-6AF0-A81D-FFED5185581C}"/>
              </a:ext>
            </a:extLst>
          </p:cNvPr>
          <p:cNvGrpSpPr/>
          <p:nvPr/>
        </p:nvGrpSpPr>
        <p:grpSpPr>
          <a:xfrm>
            <a:off x="1155986" y="2945288"/>
            <a:ext cx="5411785" cy="1603777"/>
            <a:chOff x="1155986" y="2986187"/>
            <a:chExt cx="5411785" cy="1603777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5B884F-953A-5F50-D09D-66690BB2D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5986" y="3293964"/>
              <a:ext cx="5411785" cy="1296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FA8E567-1C49-CCA2-705D-5E2AC2C6BC36}"/>
                </a:ext>
              </a:extLst>
            </p:cNvPr>
            <p:cNvSpPr txBox="1"/>
            <p:nvPr/>
          </p:nvSpPr>
          <p:spPr>
            <a:xfrm>
              <a:off x="1155986" y="2986187"/>
              <a:ext cx="2244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顯示驗證圖</a:t>
              </a:r>
              <a:r>
                <a:rPr lang="en-US" altLang="zh-TW" dirty="0"/>
                <a:t>/</a:t>
              </a:r>
              <a:r>
                <a:rPr lang="zh-TW" altLang="en-US" dirty="0"/>
                <a:t>解析結果圖片</a:t>
              </a:r>
            </a:p>
          </p:txBody>
        </p:sp>
      </p:grpSp>
      <p:pic>
        <p:nvPicPr>
          <p:cNvPr id="3" name="圖片 2" descr="一張含有 文字, 字型, 螢幕擷取畫面, 圖形 的圖片&#10;&#10;自動產生的描述">
            <a:extLst>
              <a:ext uri="{FF2B5EF4-FFF2-40B4-BE49-F238E27FC236}">
                <a16:creationId xmlns:a16="http://schemas.microsoft.com/office/drawing/2014/main" id="{0D91F709-C9F5-0532-3572-D59185806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432" y="1665477"/>
            <a:ext cx="3569998" cy="11866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FCE807-CE2A-2F9E-646A-F34689913B6C}"/>
              </a:ext>
            </a:extLst>
          </p:cNvPr>
          <p:cNvSpPr/>
          <p:nvPr/>
        </p:nvSpPr>
        <p:spPr>
          <a:xfrm>
            <a:off x="4630432" y="1856381"/>
            <a:ext cx="1750741" cy="724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FEAB01-FE14-0B00-8DFD-068DBCFCBE5C}"/>
              </a:ext>
            </a:extLst>
          </p:cNvPr>
          <p:cNvSpPr/>
          <p:nvPr/>
        </p:nvSpPr>
        <p:spPr>
          <a:xfrm>
            <a:off x="6449689" y="1856381"/>
            <a:ext cx="1750741" cy="7245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79C76AE-DED8-C451-EB21-45521A6180EA}"/>
              </a:ext>
            </a:extLst>
          </p:cNvPr>
          <p:cNvGrpSpPr/>
          <p:nvPr/>
        </p:nvGrpSpPr>
        <p:grpSpPr>
          <a:xfrm>
            <a:off x="1140167" y="2789356"/>
            <a:ext cx="6433717" cy="852708"/>
            <a:chOff x="1177490" y="3304958"/>
            <a:chExt cx="6433717" cy="85270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87E83B3-5BB7-AA2E-3463-C1DE1407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7491" y="3617666"/>
              <a:ext cx="6433716" cy="540000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D703F0E-842F-BC26-0FF3-4F2C996FFEE8}"/>
                </a:ext>
              </a:extLst>
            </p:cNvPr>
            <p:cNvSpPr txBox="1"/>
            <p:nvPr/>
          </p:nvSpPr>
          <p:spPr>
            <a:xfrm>
              <a:off x="1177490" y="3304958"/>
              <a:ext cx="1944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分割線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6F62B8-3F26-1F56-CE90-9B4678231BF4}"/>
              </a:ext>
            </a:extLst>
          </p:cNvPr>
          <p:cNvGrpSpPr/>
          <p:nvPr/>
        </p:nvGrpSpPr>
        <p:grpSpPr>
          <a:xfrm>
            <a:off x="1140167" y="1225171"/>
            <a:ext cx="6863665" cy="1454175"/>
            <a:chOff x="1177491" y="1738386"/>
            <a:chExt cx="6863665" cy="1454175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669E1AF-3D2F-F961-8AE4-3AE6710E8E7A}"/>
                </a:ext>
              </a:extLst>
            </p:cNvPr>
            <p:cNvSpPr txBox="1"/>
            <p:nvPr/>
          </p:nvSpPr>
          <p:spPr>
            <a:xfrm>
              <a:off x="1177491" y="1738386"/>
              <a:ext cx="1944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按鈕建立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8358BFE-1429-E45E-06D8-0497B0DA4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7492" y="2040561"/>
              <a:ext cx="6863664" cy="1152000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9637A0-5053-4D72-137D-FB5FA2541373}"/>
              </a:ext>
            </a:extLst>
          </p:cNvPr>
          <p:cNvGrpSpPr/>
          <p:nvPr/>
        </p:nvGrpSpPr>
        <p:grpSpPr>
          <a:xfrm>
            <a:off x="2792922" y="3689020"/>
            <a:ext cx="3558155" cy="1329042"/>
            <a:chOff x="2987611" y="3747525"/>
            <a:chExt cx="3168778" cy="1053259"/>
          </a:xfrm>
        </p:grpSpPr>
        <p:pic>
          <p:nvPicPr>
            <p:cNvPr id="2" name="圖片 1" descr="一張含有 文字, 字型, 螢幕擷取畫面, 圖形 的圖片&#10;&#10;自動產生的描述">
              <a:extLst>
                <a:ext uri="{FF2B5EF4-FFF2-40B4-BE49-F238E27FC236}">
                  <a16:creationId xmlns:a16="http://schemas.microsoft.com/office/drawing/2014/main" id="{0AB578F5-E795-C14F-DF62-6D272F3F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7611" y="3747525"/>
              <a:ext cx="3168778" cy="1053259"/>
            </a:xfrm>
            <a:prstGeom prst="rect">
              <a:avLst/>
            </a:prstGeom>
          </p:spPr>
        </p:pic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A61425CA-47A0-646E-4FB9-67B3241C6B25}"/>
                </a:ext>
              </a:extLst>
            </p:cNvPr>
            <p:cNvCxnSpPr/>
            <p:nvPr/>
          </p:nvCxnSpPr>
          <p:spPr>
            <a:xfrm>
              <a:off x="4572000" y="3880624"/>
              <a:ext cx="0" cy="72483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309FEF9D-1E57-D68A-7FF5-48AAAEF83B70}"/>
                </a:ext>
              </a:extLst>
            </p:cNvPr>
            <p:cNvCxnSpPr/>
            <p:nvPr/>
          </p:nvCxnSpPr>
          <p:spPr>
            <a:xfrm>
              <a:off x="2987611" y="4605454"/>
              <a:ext cx="316877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DADEA09-059C-F6AF-746F-BBAD3BEBA15E}"/>
                </a:ext>
              </a:extLst>
            </p:cNvPr>
            <p:cNvSpPr/>
            <p:nvPr/>
          </p:nvSpPr>
          <p:spPr>
            <a:xfrm>
              <a:off x="4427034" y="4605454"/>
              <a:ext cx="278781" cy="1953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550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/>
          <p:nvPr/>
        </p:nvSpPr>
        <p:spPr>
          <a:xfrm>
            <a:off x="7514624" y="974959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9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C803EBF-9834-2D99-275F-EF2FDFE3614A}"/>
              </a:ext>
            </a:extLst>
          </p:cNvPr>
          <p:cNvGrpSpPr/>
          <p:nvPr/>
        </p:nvGrpSpPr>
        <p:grpSpPr>
          <a:xfrm>
            <a:off x="4973323" y="1026174"/>
            <a:ext cx="3622920" cy="1728000"/>
            <a:chOff x="5205099" y="1117665"/>
            <a:chExt cx="3622920" cy="1728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7F8A964-C126-E0F2-414C-0161140AD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4699" y="1117665"/>
              <a:ext cx="3313320" cy="17280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C94D90D-8782-53E4-1DB2-08710FFF89B0}"/>
                </a:ext>
              </a:extLst>
            </p:cNvPr>
            <p:cNvSpPr txBox="1"/>
            <p:nvPr/>
          </p:nvSpPr>
          <p:spPr>
            <a:xfrm>
              <a:off x="5205099" y="1117665"/>
              <a:ext cx="30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產生驗證碼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D9D2BBE-6EC2-95B5-7065-7FA530E4C7D0}"/>
              </a:ext>
            </a:extLst>
          </p:cNvPr>
          <p:cNvGrpSpPr/>
          <p:nvPr/>
        </p:nvGrpSpPr>
        <p:grpSpPr>
          <a:xfrm>
            <a:off x="4973323" y="3020051"/>
            <a:ext cx="3622920" cy="1728000"/>
            <a:chOff x="5205099" y="3111542"/>
            <a:chExt cx="3622920" cy="17280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DFA5F3D-6A29-0CC6-0445-EC17AFDA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8847" y="3111542"/>
              <a:ext cx="3329172" cy="1728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1AA7A05-23EF-73F5-8159-9DAA7BEC3F2D}"/>
                </a:ext>
              </a:extLst>
            </p:cNvPr>
            <p:cNvSpPr txBox="1"/>
            <p:nvPr/>
          </p:nvSpPr>
          <p:spPr>
            <a:xfrm>
              <a:off x="5205099" y="3111542"/>
              <a:ext cx="30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解析驗證碼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CA1803-1D61-AC70-3905-7B890FFAE0FF}"/>
              </a:ext>
            </a:extLst>
          </p:cNvPr>
          <p:cNvGrpSpPr/>
          <p:nvPr/>
        </p:nvGrpSpPr>
        <p:grpSpPr>
          <a:xfrm>
            <a:off x="715100" y="1611776"/>
            <a:ext cx="3796120" cy="2467777"/>
            <a:chOff x="715100" y="1930440"/>
            <a:chExt cx="3796120" cy="2467777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587644-1496-166A-F21C-33105B2D5FDB}"/>
                </a:ext>
              </a:extLst>
            </p:cNvPr>
            <p:cNvSpPr txBox="1"/>
            <p:nvPr/>
          </p:nvSpPr>
          <p:spPr>
            <a:xfrm>
              <a:off x="718328" y="1930440"/>
              <a:ext cx="9079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按鈕控制</a:t>
              </a: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59FD586-0682-B4F9-6DD4-79D3F9020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00" y="2238217"/>
              <a:ext cx="3796120" cy="216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40E90549-5BC1-DF7E-E5E5-5AA04C2B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6" r="55578"/>
          <a:stretch/>
        </p:blipFill>
        <p:spPr>
          <a:xfrm>
            <a:off x="880836" y="1397744"/>
            <a:ext cx="2191123" cy="3382813"/>
          </a:xfrm>
          <a:prstGeom prst="rect">
            <a:avLst/>
          </a:prstGeom>
        </p:spPr>
      </p:pic>
      <p:pic>
        <p:nvPicPr>
          <p:cNvPr id="7" name="圖片 6" descr="一張含有 文字, 螢幕擷取畫面, 文件, 數字 的圖片&#10;&#10;自動產生的描述">
            <a:extLst>
              <a:ext uri="{FF2B5EF4-FFF2-40B4-BE49-F238E27FC236}">
                <a16:creationId xmlns:a16="http://schemas.microsoft.com/office/drawing/2014/main" id="{B07FB0BC-0885-F07E-0770-829A58BE2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56" y="741100"/>
            <a:ext cx="2036741" cy="4039457"/>
          </a:xfrm>
          <a:prstGeom prst="rect">
            <a:avLst/>
          </a:prstGeom>
        </p:spPr>
      </p:pic>
      <p:sp>
        <p:nvSpPr>
          <p:cNvPr id="11" name="Google Shape;679;p51">
            <a:extLst>
              <a:ext uri="{FF2B5EF4-FFF2-40B4-BE49-F238E27FC236}">
                <a16:creationId xmlns:a16="http://schemas.microsoft.com/office/drawing/2014/main" id="{957BCFCA-125C-AF11-95E9-446B5DD35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526" y="658156"/>
            <a:ext cx="2742715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zh-TW" altLang="en-US" b="1" dirty="0">
                <a:latin typeface="Arial"/>
                <a:ea typeface="Arial"/>
                <a:cs typeface="Arial"/>
                <a:sym typeface="Arial"/>
              </a:rPr>
              <a:t>記錄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6D4D71B-2DC4-4E29-A02F-6AD1304120F5}"/>
              </a:ext>
            </a:extLst>
          </p:cNvPr>
          <p:cNvSpPr txBox="1"/>
          <p:nvPr/>
        </p:nvSpPr>
        <p:spPr>
          <a:xfrm>
            <a:off x="316800" y="323485"/>
            <a:ext cx="45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5"/>
              </a:rPr>
              <a:t>https://github.com/JFY1104/Multimedia_Project.git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11D0D6-82E2-4DC8-AC10-336674516B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505"/>
          <a:stretch/>
        </p:blipFill>
        <p:spPr>
          <a:xfrm>
            <a:off x="6023812" y="741100"/>
            <a:ext cx="2191123" cy="393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9"/>
          <p:cNvGrpSpPr/>
          <p:nvPr/>
        </p:nvGrpSpPr>
        <p:grpSpPr>
          <a:xfrm>
            <a:off x="326430" y="236837"/>
            <a:ext cx="2142441" cy="1394342"/>
            <a:chOff x="274188" y="1278048"/>
            <a:chExt cx="1827475" cy="1051350"/>
          </a:xfrm>
        </p:grpSpPr>
        <p:sp>
          <p:nvSpPr>
            <p:cNvPr id="513" name="Google Shape;513;p39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" name="Google Shape;514;p39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515" name="Google Shape;515;p3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516" name="Google Shape;516;p3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5BCB0A-920D-2422-2FE6-60DB0493E386}"/>
              </a:ext>
            </a:extLst>
          </p:cNvPr>
          <p:cNvSpPr txBox="1"/>
          <p:nvPr/>
        </p:nvSpPr>
        <p:spPr>
          <a:xfrm>
            <a:off x="715099" y="640641"/>
            <a:ext cx="12499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心得</a:t>
            </a: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54CCE4-36E9-9508-B5A6-EF3802CB6A75}"/>
              </a:ext>
            </a:extLst>
          </p:cNvPr>
          <p:cNvSpPr txBox="1"/>
          <p:nvPr/>
        </p:nvSpPr>
        <p:spPr>
          <a:xfrm>
            <a:off x="2116087" y="1878230"/>
            <a:ext cx="49007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想對程式語言有初步的了解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學到了如何使用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語言撰寫簡單的程式碼，以及將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應用於多媒體處理。</a:t>
            </a:r>
            <a:endParaRPr lang="en-US" altLang="zh-TW" sz="1400" b="1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實作練習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邏輯思考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細心</a:t>
            </a:r>
            <a:endParaRPr lang="en-US" altLang="zh-TW" sz="1400" b="1" dirty="0">
              <a:latin typeface="Arial"/>
              <a:ea typeface="Arial"/>
              <a:cs typeface="Arial"/>
              <a:sym typeface="Arial"/>
            </a:endParaRPr>
          </a:p>
          <a:p>
            <a:endParaRPr lang="en-US" altLang="zh-TW" sz="1400" b="1" dirty="0"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en-US" sz="1400" b="1" dirty="0">
                <a:latin typeface="Arial"/>
                <a:ea typeface="Arial"/>
                <a:cs typeface="Arial"/>
                <a:sym typeface="Arial"/>
              </a:rPr>
              <a:t>很感謝資工系的組員在這個報告上一直幫助我們、解決技術問題</a:t>
            </a:r>
            <a: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  <a:t>!</a:t>
            </a:r>
            <a:br>
              <a:rPr lang="en-US" altLang="zh-TW" sz="1400" b="1" dirty="0">
                <a:latin typeface="Arial"/>
                <a:ea typeface="Arial"/>
                <a:cs typeface="Arial"/>
                <a:sym typeface="Arial"/>
              </a:rPr>
            </a:b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81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>
            <a:spLocks noGrp="1"/>
          </p:cNvSpPr>
          <p:nvPr>
            <p:ph type="ctrTitle" idx="4294967295"/>
          </p:nvPr>
        </p:nvSpPr>
        <p:spPr>
          <a:xfrm>
            <a:off x="3156150" y="2104950"/>
            <a:ext cx="28317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Thanks!</a:t>
            </a:r>
            <a:endParaRPr sz="4800"/>
          </a:p>
        </p:txBody>
      </p:sp>
      <p:grpSp>
        <p:nvGrpSpPr>
          <p:cNvPr id="689" name="Google Shape;689;p52"/>
          <p:cNvGrpSpPr/>
          <p:nvPr/>
        </p:nvGrpSpPr>
        <p:grpSpPr>
          <a:xfrm>
            <a:off x="274188" y="1428844"/>
            <a:ext cx="1827475" cy="1051350"/>
            <a:chOff x="6161988" y="3104373"/>
            <a:chExt cx="1827475" cy="1051350"/>
          </a:xfrm>
        </p:grpSpPr>
        <p:grpSp>
          <p:nvGrpSpPr>
            <p:cNvPr id="690" name="Google Shape;690;p52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691" name="Google Shape;691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2" name="Google Shape;692;p5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693" name="Google Shape;693;p5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94" name="Google Shape;694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95" name="Google Shape;695;p52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696" name="Google Shape;696;p52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2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2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2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0" name="Google Shape;700;p52"/>
          <p:cNvGrpSpPr/>
          <p:nvPr/>
        </p:nvGrpSpPr>
        <p:grpSpPr>
          <a:xfrm>
            <a:off x="274211" y="2663294"/>
            <a:ext cx="1823501" cy="1051350"/>
            <a:chOff x="7469486" y="1480344"/>
            <a:chExt cx="1823501" cy="1051350"/>
          </a:xfrm>
        </p:grpSpPr>
        <p:grpSp>
          <p:nvGrpSpPr>
            <p:cNvPr id="701" name="Google Shape;701;p52"/>
            <p:cNvGrpSpPr/>
            <p:nvPr/>
          </p:nvGrpSpPr>
          <p:grpSpPr>
            <a:xfrm>
              <a:off x="7469709" y="1480344"/>
              <a:ext cx="1823279" cy="1051350"/>
              <a:chOff x="278384" y="1278048"/>
              <a:chExt cx="1823279" cy="1051350"/>
            </a:xfrm>
          </p:grpSpPr>
          <p:sp>
            <p:nvSpPr>
              <p:cNvPr id="702" name="Google Shape;702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" name="Google Shape;703;p52"/>
              <p:cNvGrpSpPr/>
              <p:nvPr/>
            </p:nvGrpSpPr>
            <p:grpSpPr>
              <a:xfrm>
                <a:off x="278384" y="1278048"/>
                <a:ext cx="1737300" cy="960000"/>
                <a:chOff x="7150671" y="2190661"/>
                <a:chExt cx="1737300" cy="960000"/>
              </a:xfrm>
            </p:grpSpPr>
            <p:sp>
              <p:nvSpPr>
                <p:cNvPr id="704" name="Google Shape;704;p52"/>
                <p:cNvSpPr/>
                <p:nvPr/>
              </p:nvSpPr>
              <p:spPr>
                <a:xfrm>
                  <a:off x="7150671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5" name="Google Shape;705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706" name="Google Shape;706;p52"/>
            <p:cNvCxnSpPr/>
            <p:nvPr/>
          </p:nvCxnSpPr>
          <p:spPr>
            <a:xfrm>
              <a:off x="7469486" y="2052225"/>
              <a:ext cx="1724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7" name="Google Shape;707;p52"/>
            <p:cNvSpPr/>
            <p:nvPr/>
          </p:nvSpPr>
          <p:spPr>
            <a:xfrm>
              <a:off x="8031688" y="1782907"/>
              <a:ext cx="599697" cy="538636"/>
            </a:xfrm>
            <a:custGeom>
              <a:avLst/>
              <a:gdLst/>
              <a:ahLst/>
              <a:cxnLst/>
              <a:rect l="l" t="t" r="r" b="b"/>
              <a:pathLst>
                <a:path w="11123" h="9990" extrusionOk="0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8111159" y="1873044"/>
              <a:ext cx="448465" cy="440236"/>
            </a:xfrm>
            <a:custGeom>
              <a:avLst/>
              <a:gdLst/>
              <a:ahLst/>
              <a:cxnLst/>
              <a:rect l="l" t="t" r="r" b="b"/>
              <a:pathLst>
                <a:path w="8318" h="8165" extrusionOk="0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52"/>
          <p:cNvGrpSpPr/>
          <p:nvPr/>
        </p:nvGrpSpPr>
        <p:grpSpPr>
          <a:xfrm>
            <a:off x="7927951" y="2080033"/>
            <a:ext cx="941841" cy="2789257"/>
            <a:chOff x="6592201" y="2061933"/>
            <a:chExt cx="941841" cy="2789257"/>
          </a:xfrm>
        </p:grpSpPr>
        <p:sp>
          <p:nvSpPr>
            <p:cNvPr id="710" name="Google Shape;710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52"/>
          <p:cNvGrpSpPr/>
          <p:nvPr/>
        </p:nvGrpSpPr>
        <p:grpSpPr>
          <a:xfrm>
            <a:off x="7141459" y="1885950"/>
            <a:ext cx="603495" cy="1371596"/>
            <a:chOff x="3724575" y="3497700"/>
            <a:chExt cx="603495" cy="1371596"/>
          </a:xfrm>
        </p:grpSpPr>
        <p:sp>
          <p:nvSpPr>
            <p:cNvPr id="721" name="Google Shape;721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Arial"/>
                <a:ea typeface="Arial"/>
                <a:cs typeface="Arial"/>
                <a:sym typeface="Arial"/>
              </a:rPr>
              <a:t>動機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599384-0CF7-823E-1803-4CB0198A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92" y="952274"/>
            <a:ext cx="3353268" cy="32389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355241-FA34-F8AE-74F6-9CF5E7FC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42" y="1448002"/>
            <a:ext cx="292458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生成圖形驗證碼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358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65;p50">
            <a:extLst>
              <a:ext uri="{FF2B5EF4-FFF2-40B4-BE49-F238E27FC236}">
                <a16:creationId xmlns:a16="http://schemas.microsoft.com/office/drawing/2014/main" id="{EF83152C-41BC-3A18-653D-9C188BD93DC7}"/>
              </a:ext>
            </a:extLst>
          </p:cNvPr>
          <p:cNvSpPr txBox="1"/>
          <p:nvPr/>
        </p:nvSpPr>
        <p:spPr>
          <a:xfrm>
            <a:off x="342941" y="286232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874C75-49C9-E0A5-A6DE-BB2912E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38" y="1742015"/>
            <a:ext cx="4305024" cy="296823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39DC53-B67B-8124-1A07-9E4296CED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993" y="713607"/>
            <a:ext cx="4525830" cy="2968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E035DF6-AADB-C05D-AAE8-08A746F8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4" y="798467"/>
            <a:ext cx="5438344" cy="3904721"/>
          </a:xfrm>
          <a:prstGeom prst="rect">
            <a:avLst/>
          </a:prstGeom>
        </p:spPr>
      </p:pic>
      <p:sp>
        <p:nvSpPr>
          <p:cNvPr id="9" name="Google Shape;665;p50">
            <a:extLst>
              <a:ext uri="{FF2B5EF4-FFF2-40B4-BE49-F238E27FC236}">
                <a16:creationId xmlns:a16="http://schemas.microsoft.com/office/drawing/2014/main" id="{C9F73D72-C411-4469-9423-DDC4EC203A36}"/>
              </a:ext>
            </a:extLst>
          </p:cNvPr>
          <p:cNvSpPr txBox="1"/>
          <p:nvPr/>
        </p:nvSpPr>
        <p:spPr>
          <a:xfrm>
            <a:off x="315231" y="292776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923105B-53AB-2E06-6FDB-638CC451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02" y="922727"/>
            <a:ext cx="2000250" cy="952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479B393-4291-2DCA-C67E-959058A6A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02" y="2274577"/>
            <a:ext cx="2000250" cy="952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8A33877-BC29-6209-F946-1BD92A040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802" y="3626427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4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解析圖形驗證碼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563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body" idx="1"/>
          </p:nvPr>
        </p:nvSpPr>
        <p:spPr>
          <a:xfrm>
            <a:off x="404805" y="928950"/>
            <a:ext cx="1755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latin typeface="Arial"/>
                <a:ea typeface="Arial"/>
                <a:cs typeface="Arial"/>
                <a:sym typeface="Arial"/>
              </a:rPr>
              <a:t>以灰階圖讀取img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153014-4E48-7F3A-A27B-0E4739CB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6" y="1567756"/>
            <a:ext cx="5402446" cy="5242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452E91-8746-BBCC-C00E-30B2701E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56" y="2248533"/>
            <a:ext cx="4667901" cy="3715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A4BF7E-EA4E-23D1-C6D8-2A941707D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256" y="3248045"/>
            <a:ext cx="2000250" cy="952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2E59D0-BE66-8A72-D98D-8FFC7152C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415" y="3248045"/>
            <a:ext cx="2000250" cy="952500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88BB517C-63B8-3A52-DA23-1865F9E2A014}"/>
              </a:ext>
            </a:extLst>
          </p:cNvPr>
          <p:cNvSpPr/>
          <p:nvPr/>
        </p:nvSpPr>
        <p:spPr>
          <a:xfrm>
            <a:off x="3869206" y="3525982"/>
            <a:ext cx="872836" cy="43641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8F1B7F-5835-ED2C-B000-ED4058E4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2" y="1171257"/>
            <a:ext cx="7058891" cy="5493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B317A3A-9813-1C16-3807-C33C7DA5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825" y="3348289"/>
            <a:ext cx="1981477" cy="94310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D79FBD-D38C-146C-027F-B645AE357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297" y="2134950"/>
            <a:ext cx="2005758" cy="95105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B39BDB-AEF1-7573-210F-690F66AF92C7}"/>
              </a:ext>
            </a:extLst>
          </p:cNvPr>
          <p:cNvSpPr txBox="1"/>
          <p:nvPr/>
        </p:nvSpPr>
        <p:spPr>
          <a:xfrm>
            <a:off x="630382" y="2312647"/>
            <a:ext cx="38238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大津演算法（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Otsu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）是一種自動影像二值化方法，通過分析影像的灰度分佈，自動找到最適合的閾值，突顯出影像中的目標特徵。這個演算法在處理影像時非常有用，因為使用這個演算法可以幫助我們快速且準確的將影像二值化。</a:t>
            </a:r>
          </a:p>
        </p:txBody>
      </p:sp>
    </p:spTree>
    <p:extLst>
      <p:ext uri="{BB962C8B-B14F-4D97-AF65-F5344CB8AC3E}">
        <p14:creationId xmlns:p14="http://schemas.microsoft.com/office/powerpoint/2010/main" val="38706727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 Colors UI Design for Agencies Blue Variant by Slidesgo">
  <a:themeElements>
    <a:clrScheme name="Simple Light">
      <a:dk1>
        <a:srgbClr val="000000"/>
      </a:dk1>
      <a:lt1>
        <a:srgbClr val="E1EFF3"/>
      </a:lt1>
      <a:dk2>
        <a:srgbClr val="B9CAD1"/>
      </a:dk2>
      <a:lt2>
        <a:srgbClr val="CDE9BE"/>
      </a:lt2>
      <a:accent1>
        <a:srgbClr val="DF855F"/>
      </a:accent1>
      <a:accent2>
        <a:srgbClr val="FAB8E0"/>
      </a:accent2>
      <a:accent3>
        <a:srgbClr val="AFA0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225</Words>
  <Application>Microsoft Office PowerPoint</Application>
  <PresentationFormat>如螢幕大小 (16:9)</PresentationFormat>
  <Paragraphs>34</Paragraphs>
  <Slides>19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Karla</vt:lpstr>
      <vt:lpstr>微軟正黑體</vt:lpstr>
      <vt:lpstr>Arial</vt:lpstr>
      <vt:lpstr>Rubik Black</vt:lpstr>
      <vt:lpstr>Bebas Neue</vt:lpstr>
      <vt:lpstr>微軟正黑體</vt:lpstr>
      <vt:lpstr>Simple Light</vt:lpstr>
      <vt:lpstr>Soft Colors UI Design for Agencies Blue Variant by Slidesgo</vt:lpstr>
      <vt:lpstr>驗證碼解析</vt:lpstr>
      <vt:lpstr>動機</vt:lpstr>
      <vt:lpstr>PowerPoint 簡報</vt:lpstr>
      <vt:lpstr>生成圖形驗證碼</vt:lpstr>
      <vt:lpstr>PowerPoint 簡報</vt:lpstr>
      <vt:lpstr>PowerPoint 簡報</vt:lpstr>
      <vt:lpstr>解析圖形驗證碼</vt:lpstr>
      <vt:lpstr>PowerPoint 簡報</vt:lpstr>
      <vt:lpstr>PowerPoint 簡報</vt:lpstr>
      <vt:lpstr>PowerPoint 簡報</vt:lpstr>
      <vt:lpstr>PowerPoint 簡報</vt:lpstr>
      <vt:lpstr>圖形化使用者介面</vt:lpstr>
      <vt:lpstr>實際操作影片</vt:lpstr>
      <vt:lpstr>PowerPoint 簡報</vt:lpstr>
      <vt:lpstr>PowerPoint 簡報</vt:lpstr>
      <vt:lpstr>PowerPoint 簡報</vt:lpstr>
      <vt:lpstr>GitHub記錄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驗證碼解析</dc:title>
  <dc:creator>AA</dc:creator>
  <cp:lastModifiedBy>Windows 使用者</cp:lastModifiedBy>
  <cp:revision>12</cp:revision>
  <dcterms:modified xsi:type="dcterms:W3CDTF">2023-12-28T03:11:41Z</dcterms:modified>
</cp:coreProperties>
</file>